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1"/>
  </p:sldMasterIdLst>
  <p:sldIdLst>
    <p:sldId id="256" r:id="rId2"/>
    <p:sldId id="271" r:id="rId3"/>
    <p:sldId id="285" r:id="rId4"/>
    <p:sldId id="284" r:id="rId5"/>
    <p:sldId id="287" r:id="rId6"/>
    <p:sldId id="286" r:id="rId7"/>
    <p:sldId id="288" r:id="rId8"/>
    <p:sldId id="290" r:id="rId9"/>
    <p:sldId id="291" r:id="rId10"/>
    <p:sldId id="292" r:id="rId11"/>
    <p:sldId id="293" r:id="rId12"/>
    <p:sldId id="295" r:id="rId13"/>
    <p:sldId id="358" r:id="rId14"/>
    <p:sldId id="297" r:id="rId15"/>
    <p:sldId id="298" r:id="rId16"/>
    <p:sldId id="299" r:id="rId17"/>
    <p:sldId id="300" r:id="rId18"/>
    <p:sldId id="302" r:id="rId19"/>
    <p:sldId id="301" r:id="rId20"/>
    <p:sldId id="303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317" r:id="rId30"/>
    <p:sldId id="360" r:id="rId31"/>
    <p:sldId id="315" r:id="rId32"/>
    <p:sldId id="316" r:id="rId33"/>
    <p:sldId id="36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30" r:id="rId44"/>
    <p:sldId id="328" r:id="rId45"/>
    <p:sldId id="329" r:id="rId46"/>
    <p:sldId id="331" r:id="rId47"/>
    <p:sldId id="332" r:id="rId48"/>
    <p:sldId id="333" r:id="rId49"/>
    <p:sldId id="357" r:id="rId50"/>
    <p:sldId id="370" r:id="rId51"/>
    <p:sldId id="371" r:id="rId52"/>
    <p:sldId id="369" r:id="rId53"/>
    <p:sldId id="372" r:id="rId54"/>
    <p:sldId id="373" r:id="rId55"/>
    <p:sldId id="374" r:id="rId56"/>
    <p:sldId id="375" r:id="rId57"/>
    <p:sldId id="381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5" r:id="rId67"/>
    <p:sldId id="394" r:id="rId68"/>
    <p:sldId id="396" r:id="rId69"/>
    <p:sldId id="392" r:id="rId70"/>
    <p:sldId id="401" r:id="rId71"/>
    <p:sldId id="393" r:id="rId72"/>
    <p:sldId id="398" r:id="rId73"/>
    <p:sldId id="399" r:id="rId74"/>
    <p:sldId id="400" r:id="rId75"/>
    <p:sldId id="361" r:id="rId76"/>
    <p:sldId id="363" r:id="rId77"/>
    <p:sldId id="312" r:id="rId78"/>
    <p:sldId id="313" r:id="rId79"/>
    <p:sldId id="314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64" r:id="rId104"/>
    <p:sldId id="365" r:id="rId105"/>
    <p:sldId id="366" r:id="rId106"/>
    <p:sldId id="3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3" autoAdjust="0"/>
    <p:restoredTop sz="94660"/>
  </p:normalViewPr>
  <p:slideViewPr>
    <p:cSldViewPr snapToGrid="0">
      <p:cViewPr>
        <p:scale>
          <a:sx n="70" d="100"/>
          <a:sy n="70" d="100"/>
        </p:scale>
        <p:origin x="123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2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1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93927-224D-4953-8805-75B3860219EC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A193F-8CAD-4712-B4C4-D55F1630F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4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In a Hurry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Science </a:t>
            </a:r>
            <a:r>
              <a:rPr lang="en-US" dirty="0" err="1" smtClean="0"/>
              <a:t>FunConference</a:t>
            </a:r>
            <a:endParaRPr lang="en-US" dirty="0" smtClean="0"/>
          </a:p>
          <a:p>
            <a:r>
              <a:rPr lang="en-US" dirty="0" smtClean="0"/>
              <a:t>Derren </a:t>
            </a:r>
            <a:r>
              <a:rPr lang="en-US" dirty="0" err="1" smtClean="0"/>
              <a:t>Barken</a:t>
            </a:r>
            <a:endParaRPr lang="en-US" dirty="0"/>
          </a:p>
        </p:txBody>
      </p:sp>
      <p:pic>
        <p:nvPicPr>
          <p:cNvPr id="6" name="Picture 2" descr="art animated GIF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40" y="451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82486" y="6085197"/>
            <a:ext cx="3447207" cy="69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Panel 3 has two tabs: </a:t>
            </a:r>
          </a:p>
          <a:p>
            <a:pPr algn="ctr"/>
            <a:r>
              <a:rPr lang="en-US" sz="3200" dirty="0" smtClean="0"/>
              <a:t>Environment and History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984790" y="187329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Then, we merge the two data frames: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But wait!  There's a problem: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 scores column is not numeric!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58201" y="4000500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2833" y="5732060"/>
            <a:ext cx="3640301" cy="136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Fixing this problem is left as an exercise to the reader…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862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California income information online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62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California education spending information online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428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4 has five tabs:</a:t>
            </a:r>
          </a:p>
          <a:p>
            <a:pPr algn="ctr"/>
            <a:r>
              <a:rPr lang="en-US" sz="3600" dirty="0" smtClean="0"/>
              <a:t>Files, Plots, Packages, Help, and Viewer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171038" y="446564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Use these buttons to show/hide panels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454032" y="1529395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37848" y="4570652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09926" y="1529395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09926" y="3462043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Use the Run button to send a line or selection to the console.  The Source button sends the whole file.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4572000" y="1732595"/>
            <a:ext cx="1397000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We are going to look at some built in data.</a:t>
            </a:r>
          </a:p>
          <a:p>
            <a:pPr algn="ctr"/>
            <a:r>
              <a:rPr lang="en-US" sz="3200" dirty="0" smtClean="0"/>
              <a:t>Go to the Packages tab and click on “datasets”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6541427" y="3457049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08940" y="5832389"/>
            <a:ext cx="534074" cy="284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Make the panel taller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72151" y="3546389"/>
            <a:ext cx="259492" cy="289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Scroll down to and click on “cars”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3027" y="5152768"/>
            <a:ext cx="2718487" cy="14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Notice that </a:t>
            </a:r>
            <a:r>
              <a:rPr lang="en-US" sz="3200" dirty="0" err="1" smtClean="0"/>
              <a:t>RStudio</a:t>
            </a:r>
            <a:r>
              <a:rPr lang="en-US" sz="3200" dirty="0" smtClean="0"/>
              <a:t> switched to the “Help” tab 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6924487" y="1788887"/>
            <a:ext cx="534074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What is “cars”?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143001"/>
            <a:ext cx="7886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the “datasets” package, we have a built in Data Frame called “cars”.</a:t>
            </a:r>
          </a:p>
          <a:p>
            <a:endParaRPr lang="en-US" dirty="0"/>
          </a:p>
          <a:p>
            <a:r>
              <a:rPr lang="en-US" dirty="0" smtClean="0"/>
              <a:t>What is a Data Frame?  We will go over that in some detail.</a:t>
            </a:r>
          </a:p>
          <a:p>
            <a:endParaRPr lang="en-US" dirty="0"/>
          </a:p>
          <a:p>
            <a:r>
              <a:rPr lang="en-US" dirty="0" smtClean="0"/>
              <a:t>For now, think of a data frame as a “table” of data.</a:t>
            </a:r>
          </a:p>
          <a:p>
            <a:endParaRPr lang="en-US" dirty="0"/>
          </a:p>
          <a:p>
            <a:r>
              <a:rPr lang="en-US" dirty="0" smtClean="0"/>
              <a:t>Let’s look at the cars data frame…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		(Stay with us…)</a:t>
            </a:r>
          </a:p>
          <a:p>
            <a:endParaRPr lang="en-US" dirty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4212789"/>
            <a:ext cx="47625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Type “cars”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15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6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423" y="1227221"/>
            <a:ext cx="8494295" cy="5546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RGui</a:t>
            </a:r>
            <a:r>
              <a:rPr lang="en-US" sz="2400" dirty="0"/>
              <a:t> and </a:t>
            </a:r>
            <a:r>
              <a:rPr lang="en-US" sz="2400" dirty="0" err="1"/>
              <a:t>RStudio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STAR data (Standardized Testing and Reporting)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Vectors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Data Frames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Making Plots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Introduction to modeling: linear regression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79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Oops – “cars” has 50 rows.</a:t>
            </a:r>
          </a:p>
          <a:p>
            <a:pPr algn="ctr"/>
            <a:r>
              <a:rPr lang="en-US" sz="3200" dirty="0" smtClean="0"/>
              <a:t>Let’s try something else.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5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head(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) is a function that shows the top 6 rows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Type “head(cars</a:t>
            </a:r>
            <a:r>
              <a:rPr lang="en-US" sz="2400" dirty="0" smtClean="0"/>
              <a:t>)”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9205471">
            <a:off x="814001" y="6085702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That’s better.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Now we can see that “cars” has two columns: speed and distance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1098206" y="567792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How easy is it to make a plot?</a:t>
            </a:r>
            <a:endParaRPr lang="en-US" sz="3600" dirty="0"/>
          </a:p>
          <a:p>
            <a:pPr algn="ctr"/>
            <a:r>
              <a:rPr lang="en-US" sz="3600" dirty="0" smtClean="0"/>
              <a:t>Pretty easy.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986995" y="188440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2394529" flipH="1">
            <a:off x="4854661" y="3323984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How easy is it to make a model?</a:t>
            </a:r>
            <a:endParaRPr lang="en-US" sz="3600" dirty="0"/>
          </a:p>
          <a:p>
            <a:pPr algn="ctr"/>
            <a:r>
              <a:rPr lang="en-US" sz="3600" dirty="0" smtClean="0"/>
              <a:t>Pretty easy.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2457449" y="209432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2394529" flipH="1">
            <a:off x="6349828" y="482865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So what’s the plan?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0703" y="1143001"/>
            <a:ext cx="734059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are going to learn more about data frames, plotting, and models.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	But first, a brief intermission…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		</a:t>
            </a:r>
            <a:r>
              <a:rPr lang="en-US" sz="2000" dirty="0" smtClean="0"/>
              <a:t>Let’s introduce our star dataset for today. 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	It is called…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30" y="4113045"/>
            <a:ext cx="32956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STAR</a:t>
            </a:r>
          </a:p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S</a:t>
            </a:r>
            <a:r>
              <a:rPr lang="en-US" sz="3200" dirty="0" smtClean="0"/>
              <a:t>tandardized </a:t>
            </a:r>
            <a:r>
              <a:rPr lang="en-US" sz="3200" dirty="0" smtClean="0">
                <a:solidFill>
                  <a:srgbClr val="C00000"/>
                </a:solidFill>
              </a:rPr>
              <a:t>T</a:t>
            </a:r>
            <a:r>
              <a:rPr lang="en-US" sz="3200" dirty="0" smtClean="0"/>
              <a:t>esting </a:t>
            </a:r>
            <a:r>
              <a:rPr lang="en-US" sz="3200" dirty="0" smtClean="0">
                <a:solidFill>
                  <a:srgbClr val="C00000"/>
                </a:solidFill>
              </a:rPr>
              <a:t>A</a:t>
            </a:r>
            <a:r>
              <a:rPr lang="en-US" sz="3200" dirty="0" smtClean="0"/>
              <a:t>nd </a:t>
            </a:r>
            <a:r>
              <a:rPr lang="en-US" sz="3200" dirty="0" smtClean="0">
                <a:solidFill>
                  <a:srgbClr val="C00000"/>
                </a:solidFill>
              </a:rPr>
              <a:t>R</a:t>
            </a:r>
            <a:r>
              <a:rPr lang="en-US" sz="3200" dirty="0" smtClean="0"/>
              <a:t>eporting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19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Tell us more, Wikipedia…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93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To find the data I.R.L., google “</a:t>
            </a:r>
            <a:r>
              <a:rPr lang="en-US" sz="2800" dirty="0" err="1" smtClean="0"/>
              <a:t>california</a:t>
            </a:r>
            <a:r>
              <a:rPr lang="en-US" sz="2800" dirty="0" smtClean="0"/>
              <a:t> star data”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32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 smtClean="0"/>
              <a:t>FunConference</a:t>
            </a:r>
            <a:r>
              <a:rPr lang="en-US" sz="2800" dirty="0" smtClean="0"/>
              <a:t> vs IRL (In Real Life)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1143001"/>
            <a:ext cx="8379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 Real Life, this data has to be cleaned up in various ways before we use it.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However</a:t>
            </a:r>
            <a:r>
              <a:rPr lang="en-US" sz="1600" dirty="0" smtClean="0"/>
              <a:t>, if we go through all the data preprocessing, we won't get to do any analysis today!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Therefore, we are going to use </a:t>
            </a:r>
            <a:r>
              <a:rPr lang="en-US" sz="1600" dirty="0" smtClean="0"/>
              <a:t>an "analysis-ready</a:t>
            </a:r>
            <a:r>
              <a:rPr lang="en-US" sz="1600" dirty="0" smtClean="0"/>
              <a:t>" dataset</a:t>
            </a:r>
            <a:r>
              <a:rPr lang="en-US" sz="1600" dirty="0" smtClean="0"/>
              <a:t>: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Please download it now.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17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This is </a:t>
            </a:r>
            <a:r>
              <a:rPr lang="en-US" sz="3600" dirty="0" err="1" smtClean="0"/>
              <a:t>RGui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29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A Word of Warning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842748"/>
            <a:ext cx="837942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There's a saying among military historians:</a:t>
            </a:r>
          </a:p>
          <a:p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Amateurs talk strategy but professionals talk logistics.</a:t>
            </a:r>
            <a:endParaRPr lang="en-US" sz="2000" dirty="0" smtClean="0">
              <a:latin typeface="Stencil" panose="040409050D0802020404" pitchFamily="82" charset="0"/>
            </a:endParaRPr>
          </a:p>
          <a:p>
            <a:endParaRPr lang="en-US" dirty="0"/>
          </a:p>
          <a:p>
            <a:r>
              <a:rPr lang="en-US" dirty="0" smtClean="0"/>
              <a:t>Here's my version for machine learning: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Amateurs talk algorithms but professionals talk data quality.</a:t>
            </a:r>
          </a:p>
          <a:p>
            <a:endParaRPr lang="en-US" dirty="0"/>
          </a:p>
          <a:p>
            <a:r>
              <a:rPr lang="en-US" dirty="0" smtClean="0"/>
              <a:t>The data munging skill is </a:t>
            </a:r>
            <a:r>
              <a:rPr lang="en-US" i="1" dirty="0" smtClean="0"/>
              <a:t>extremely </a:t>
            </a:r>
            <a:r>
              <a:rPr lang="en-US" dirty="0" smtClean="0"/>
              <a:t>important.  </a:t>
            </a:r>
          </a:p>
          <a:p>
            <a:r>
              <a:rPr lang="en-US" dirty="0" smtClean="0"/>
              <a:t>How clean is your data?</a:t>
            </a:r>
          </a:p>
          <a:p>
            <a:r>
              <a:rPr lang="en-US" dirty="0" smtClean="0"/>
              <a:t>Where did it come from?</a:t>
            </a:r>
          </a:p>
          <a:p>
            <a:r>
              <a:rPr lang="en-US" dirty="0" smtClean="0"/>
              <a:t>How was it constructed?</a:t>
            </a:r>
          </a:p>
          <a:p>
            <a:r>
              <a:rPr lang="en-US" dirty="0" smtClean="0"/>
              <a:t>Where are the landmines?  </a:t>
            </a:r>
          </a:p>
          <a:p>
            <a:endParaRPr lang="en-US" dirty="0"/>
          </a:p>
          <a:p>
            <a:r>
              <a:rPr lang="en-US" dirty="0" smtClean="0"/>
              <a:t>If you want to do data analysis, and you don’t have a lot of experience already, you really should </a:t>
            </a:r>
            <a:r>
              <a:rPr lang="en-US" dirty="0" smtClean="0"/>
              <a:t>try your hand at preparing the data for yourself.  See the appendix for some pointers.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Stencil" panose="040409050D0802020404" pitchFamily="82" charset="0"/>
              </a:rPr>
              <a:t>	</a:t>
            </a:r>
            <a:r>
              <a:rPr lang="en-US" sz="1600" dirty="0" smtClean="0">
                <a:latin typeface="Stencil" panose="040409050D0802020404" pitchFamily="82" charset="0"/>
              </a:rPr>
              <a:t>There is no traffic jam on the extra mile…</a:t>
            </a:r>
            <a:endParaRPr lang="en-US" sz="1600" dirty="0">
              <a:latin typeface="Stencil" panose="040409050D0802020404" pitchFamily="82" charset="0"/>
            </a:endParaRPr>
          </a:p>
          <a:p>
            <a:endParaRPr lang="en-US" dirty="0"/>
          </a:p>
          <a:p>
            <a:r>
              <a:rPr lang="en-US" dirty="0" smtClean="0"/>
              <a:t>Ok, back to our story…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6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Once you’ve downloaded your data file, you need to import it.</a:t>
            </a:r>
          </a:p>
          <a:p>
            <a:pPr algn="ctr"/>
            <a:r>
              <a:rPr lang="en-US" sz="2400" dirty="0" smtClean="0"/>
              <a:t>To do that, switch to the directory where you saved your file…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67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 command to bring in CSV data (worth memorizing):</a:t>
            </a:r>
          </a:p>
          <a:p>
            <a:pPr algn="ctr"/>
            <a:r>
              <a:rPr lang="en-US" sz="2400" dirty="0" err="1" smtClean="0"/>
              <a:t>variable_name</a:t>
            </a:r>
            <a:r>
              <a:rPr lang="en-US" sz="2400" dirty="0" smtClean="0"/>
              <a:t> = read.csv(‘filename.csv’)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2543947" y="468938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9329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Clicking on “</a:t>
            </a:r>
            <a:r>
              <a:rPr lang="en-US" sz="2400" dirty="0" err="1" smtClean="0"/>
              <a:t>dat</a:t>
            </a:r>
            <a:r>
              <a:rPr lang="en-US" sz="2400" dirty="0" smtClean="0"/>
              <a:t>” in Panel 3 (the Environment tab)</a:t>
            </a:r>
          </a:p>
          <a:p>
            <a:pPr algn="ctr"/>
            <a:r>
              <a:rPr lang="en-US" sz="2400" dirty="0" smtClean="0"/>
              <a:t>brings up a new tab in panel 1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56695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649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Or,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has a wizard…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That does the usual thing…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will change the name to “</a:t>
            </a:r>
            <a:r>
              <a:rPr lang="en-US" sz="2400" dirty="0" err="1" smtClean="0"/>
              <a:t>dat</a:t>
            </a:r>
            <a:r>
              <a:rPr lang="en-US" sz="2400" dirty="0" smtClean="0"/>
              <a:t>” and hit the Import button…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This loads the data and automatically opens a new tab…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49329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649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" y="1143000"/>
            <a:ext cx="9144000" cy="57150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67091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Ok, we have data.  Now what?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41421" y="1311442"/>
            <a:ext cx="62199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we learn some basic commands and concepts in 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are going to learn about vectors and data frames.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we learn a few tricks, we will come back to the STAR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4184984"/>
            <a:ext cx="3371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VECTORS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What they 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An array of 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All of the same type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Reference by number</a:t>
            </a:r>
          </a:p>
          <a:p>
            <a:pPr marL="0" indent="0">
              <a:buNone/>
            </a:pPr>
            <a:r>
              <a:rPr lang="en-US" dirty="0" smtClean="0"/>
              <a:t>                      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Reference by name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How to use them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 = c('A','B','C','D','F')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grades[2]        # prints "B"</a:t>
            </a: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grades[1:2]      # prints "A" "B"</a:t>
            </a: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grades[c(4,4,1)] # prints "D" "D" "A"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RGui</a:t>
            </a:r>
            <a:r>
              <a:rPr lang="en-US" sz="3600" dirty="0" smtClean="0"/>
              <a:t> is installed by default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628650" y="114299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3892550" y="570229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Setting and using names (with a vector)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3346" y="2090058"/>
            <a:ext cx="3559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1: </a:t>
            </a:r>
            <a:r>
              <a:rPr lang="en-US" sz="3600" dirty="0" smtClean="0">
                <a:solidFill>
                  <a:srgbClr val="C00000"/>
                </a:solidFill>
              </a:rPr>
              <a:t>grades vector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3345" y="2859499"/>
            <a:ext cx="3331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>
                <a:solidFill>
                  <a:srgbClr val="C00000"/>
                </a:solidFill>
              </a:rPr>
              <a:t>points vector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3345" y="3824883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3: </a:t>
            </a:r>
            <a:r>
              <a:rPr lang="en-US" sz="3600" dirty="0" smtClean="0">
                <a:solidFill>
                  <a:srgbClr val="C00000"/>
                </a:solidFill>
              </a:rPr>
              <a:t>names 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3345" y="4775780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4: </a:t>
            </a:r>
            <a:r>
              <a:rPr lang="en-US" sz="3600" dirty="0" err="1" smtClean="0">
                <a:solidFill>
                  <a:srgbClr val="C00000"/>
                </a:solidFill>
              </a:rPr>
              <a:t>my_grades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3345" y="5432169"/>
            <a:ext cx="3559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5: </a:t>
            </a:r>
            <a:r>
              <a:rPr lang="en-US" sz="3600" dirty="0" smtClean="0">
                <a:solidFill>
                  <a:srgbClr val="C00000"/>
                </a:solidFill>
              </a:rPr>
              <a:t>my GPA 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Data Frames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What they 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An table/grid of values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  Each row is an observation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  Each column is a variable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Each </a:t>
            </a:r>
            <a:r>
              <a:rPr lang="en-US" sz="2200" dirty="0"/>
              <a:t>column </a:t>
            </a:r>
            <a:r>
              <a:rPr lang="en-US" sz="2200" dirty="0" smtClean="0"/>
              <a:t>has the </a:t>
            </a:r>
            <a:r>
              <a:rPr lang="en-US" sz="2200" dirty="0"/>
              <a:t>same </a:t>
            </a:r>
            <a:r>
              <a:rPr lang="en-US" sz="2200" dirty="0" smtClean="0"/>
              <a:t>type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400" dirty="0" smtClean="0"/>
              <a:t>Usually </a:t>
            </a:r>
            <a:r>
              <a:rPr lang="en-US" sz="2400" dirty="0"/>
              <a:t>imported with </a:t>
            </a:r>
            <a:r>
              <a:rPr lang="en-US" sz="2400" dirty="0" smtClean="0"/>
              <a:t>read.csv</a:t>
            </a:r>
            <a:r>
              <a:rPr lang="en-US" sz="2400" dirty="0"/>
              <a:t>()</a:t>
            </a:r>
            <a:r>
              <a:rPr lang="en-US" sz="2200" dirty="0" smtClean="0"/>
              <a:t>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    Both rows and columns can be 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referenced by number or name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An example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students 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name         =c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("Ari", "Brett", "Cathy"),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math_score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=c(100,50,80),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english_score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=c(100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80, 90))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students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name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math_score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english_score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Ari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100           100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Brett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50            80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   Cathy         80            90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data frame "</a:t>
            </a:r>
            <a:r>
              <a:rPr lang="en-US" sz="2400" dirty="0" err="1" smtClean="0"/>
              <a:t>airquality</a:t>
            </a:r>
            <a:r>
              <a:rPr lang="en-US" sz="2400" dirty="0" smtClean="0"/>
              <a:t>"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Notice the syntax: </a:t>
            </a:r>
            <a:r>
              <a:rPr lang="en-US" sz="2400" dirty="0" err="1" smtClean="0"/>
              <a:t>airquality</a:t>
            </a:r>
            <a:r>
              <a:rPr lang="en-US" sz="2400" dirty="0" smtClean="0"/>
              <a:t>[rows, cols]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(and famous) data frame "iris"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Notice that some columns are numbers, some are strings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3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the built-in data frame "</a:t>
            </a:r>
            <a:r>
              <a:rPr lang="en-US" sz="2400" dirty="0" err="1" smtClean="0"/>
              <a:t>mtcars</a:t>
            </a:r>
            <a:r>
              <a:rPr lang="en-US" sz="2400" dirty="0" smtClean="0"/>
              <a:t>"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Notice that both columns and rows have names!</a:t>
            </a:r>
          </a:p>
        </p:txBody>
      </p:sp>
    </p:spTree>
    <p:extLst>
      <p:ext uri="{BB962C8B-B14F-4D97-AF65-F5344CB8AC3E}">
        <p14:creationId xmlns:p14="http://schemas.microsoft.com/office/powerpoint/2010/main" val="2901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an example of extracting a subset of the data frame using both row names and column names.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Selecting a column using "$</a:t>
            </a:r>
            <a:r>
              <a:rPr lang="en-US" sz="2400" dirty="0" err="1" smtClean="0"/>
              <a:t>rowname</a:t>
            </a:r>
            <a:r>
              <a:rPr lang="en-US" sz="2400" dirty="0" smtClean="0"/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Using TRUE/FALSE vectors as </a:t>
            </a:r>
            <a:r>
              <a:rPr lang="en-US" sz="2400" smtClean="0"/>
              <a:t>indexes for data </a:t>
            </a:r>
            <a:r>
              <a:rPr lang="en-US" sz="2400" dirty="0" smtClean="0"/>
              <a:t>frames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Vectors and Data Frames, Blah </a:t>
            </a:r>
            <a:r>
              <a:rPr lang="en-US" sz="3600" dirty="0" err="1" smtClean="0"/>
              <a:t>Blah</a:t>
            </a:r>
            <a:r>
              <a:rPr lang="en-US" sz="3600" dirty="0" smtClean="0"/>
              <a:t> </a:t>
            </a:r>
            <a:r>
              <a:rPr lang="en-US" sz="3600" dirty="0" err="1" smtClean="0"/>
              <a:t>Blah</a:t>
            </a:r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1420" y="1142995"/>
            <a:ext cx="774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we play with some data yet?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417" y="1644777"/>
            <a:ext cx="774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When do I get to use my ninja skills?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48" y="3065043"/>
            <a:ext cx="3162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Let's return to the Star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69520" y="2173245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8649" y="1519881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This is </a:t>
            </a:r>
            <a:r>
              <a:rPr lang="en-US" sz="3600" dirty="0" err="1" smtClean="0"/>
              <a:t>RStudio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Let's look at the number of tests taken, </a:t>
            </a:r>
          </a:p>
          <a:p>
            <a:pPr algn="ctr"/>
            <a:r>
              <a:rPr lang="en-US" sz="2400" dirty="0" smtClean="0"/>
              <a:t>by test and by grade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Use this button to open this data in its own window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8300" y="1816099"/>
            <a:ext cx="361950" cy="254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 little better, but still not great.</a:t>
            </a:r>
          </a:p>
        </p:txBody>
      </p:sp>
    </p:spTree>
    <p:extLst>
      <p:ext uri="{BB962C8B-B14F-4D97-AF65-F5344CB8AC3E}">
        <p14:creationId xmlns:p14="http://schemas.microsoft.com/office/powerpoint/2010/main" val="29157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Here's a command to put the data into the clipboard…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paste it into Excel…</a:t>
            </a:r>
          </a:p>
        </p:txBody>
      </p:sp>
    </p:spTree>
    <p:extLst>
      <p:ext uri="{BB962C8B-B14F-4D97-AF65-F5344CB8AC3E}">
        <p14:creationId xmlns:p14="http://schemas.microsoft.com/office/powerpoint/2010/main" val="17459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Reformat it a little…</a:t>
            </a:r>
          </a:p>
        </p:txBody>
      </p:sp>
    </p:spTree>
    <p:extLst>
      <p:ext uri="{BB962C8B-B14F-4D97-AF65-F5344CB8AC3E}">
        <p14:creationId xmlns:p14="http://schemas.microsoft.com/office/powerpoint/2010/main" val="898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Now let's inspect it…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777" b="8222"/>
          <a:stretch/>
        </p:blipFill>
        <p:spPr>
          <a:xfrm>
            <a:off x="0" y="1016000"/>
            <a:ext cx="914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" y="5067300"/>
            <a:ext cx="866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only data that goes all the way across is CST English-Language Arts, but…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It is missing in grade 13! (Grade 13 is a test given at graduation)</a:t>
            </a:r>
          </a:p>
          <a:p>
            <a:endParaRPr lang="en-US" sz="1400" dirty="0" smtClean="0"/>
          </a:p>
          <a:p>
            <a:r>
              <a:rPr lang="en-US" sz="1400" dirty="0" smtClean="0"/>
              <a:t>Mathematics goes all the way across, but…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it changes (splits?) at grade 8!  from CST Mathematics to CST Algebra I, CST </a:t>
            </a:r>
            <a:r>
              <a:rPr lang="en-US" sz="1400" dirty="0" err="1" smtClean="0"/>
              <a:t>Alegebra</a:t>
            </a:r>
            <a:r>
              <a:rPr lang="en-US" sz="1400" dirty="0" smtClean="0"/>
              <a:t> II, CST Geometry,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We might like to make the comparison for Math, English and Science at grades 5, 8, and 10, but…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What do we use for Mathematics in grade 10?</a:t>
            </a:r>
          </a:p>
        </p:txBody>
      </p:sp>
    </p:spTree>
    <p:extLst>
      <p:ext uri="{BB962C8B-B14F-4D97-AF65-F5344CB8AC3E}">
        <p14:creationId xmlns:p14="http://schemas.microsoft.com/office/powerpoint/2010/main" val="6612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Let's do some simple analysis… what is the average English score over time?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Here's the wrong way to do it </a:t>
            </a:r>
            <a:r>
              <a:rPr lang="en-US" sz="2000" dirty="0" smtClean="0">
                <a:sym typeface="Wingdings" panose="05000000000000000000" pitchFamily="2" charset="2"/>
              </a:rPr>
              <a:t>   Can you say why it is wrong?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We don't want the average across counties, we want the average across </a:t>
            </a:r>
            <a:r>
              <a:rPr lang="en-US" sz="1800" i="1" dirty="0" smtClean="0"/>
              <a:t>students</a:t>
            </a:r>
          </a:p>
          <a:p>
            <a:pPr algn="ctr"/>
            <a:endParaRPr lang="en-US" sz="1800" i="1" dirty="0"/>
          </a:p>
          <a:p>
            <a:pPr algn="ctr"/>
            <a:r>
              <a:rPr lang="en-US" sz="1800" dirty="0" smtClean="0"/>
              <a:t>Let's try that again.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Ok, how about something more complicated?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Let's compare a county's median income and its General Math scores in grade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 smtClean="0"/>
              <a:t>RStudio</a:t>
            </a:r>
            <a:r>
              <a:rPr lang="en-US" sz="2400" dirty="0" smtClean="0"/>
              <a:t> is an integrated development environment (IDE) for 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WTF?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65231" y="541355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72276" y="5413559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Oh.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020731" y="5375459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27776" y="5375459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1100" y="1828800"/>
            <a:ext cx="1524000" cy="81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Let's try that again…</a:t>
            </a:r>
          </a:p>
          <a:p>
            <a:pPr algn="ctr"/>
            <a:r>
              <a:rPr lang="en-US" sz="3200" dirty="0" smtClean="0"/>
              <a:t>We take out the Sierra outlier, and… better.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What's the correlation?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Can you fit and draw a linear regression?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Ok, so that was family income.</a:t>
            </a:r>
          </a:p>
          <a:p>
            <a:pPr algn="ctr"/>
            <a:r>
              <a:rPr lang="en-US" sz="3600" dirty="0" smtClean="0"/>
              <a:t>What about spending per pupil?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WTF?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19699" y="5456722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02453" y="5435968"/>
            <a:ext cx="730593" cy="536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Must be that Sierra outlier.</a:t>
            </a:r>
          </a:p>
          <a:p>
            <a:pPr algn="ctr"/>
            <a:r>
              <a:rPr lang="en-US" sz="3600" dirty="0" smtClean="0"/>
              <a:t>Let's take it out, and… better.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Now, how about the correlation?</a:t>
            </a:r>
          </a:p>
          <a:p>
            <a:pPr algn="ctr"/>
            <a:r>
              <a:rPr lang="en-US" sz="3600" dirty="0" smtClean="0"/>
              <a:t>The regression model?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Not as good.  Hmm.</a:t>
            </a:r>
          </a:p>
          <a:p>
            <a:pPr algn="ctr"/>
            <a:r>
              <a:rPr lang="en-US" sz="2400" dirty="0" smtClean="0"/>
              <a:t>Ok, then what about both income and spending together?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Rstudio</a:t>
            </a:r>
            <a:r>
              <a:rPr lang="en-US" sz="3600" dirty="0" smtClean="0"/>
              <a:t> has four panels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94919" y="21384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6167" y="466335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4790" y="187329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038" y="446564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Wait!  </a:t>
            </a:r>
            <a:r>
              <a:rPr lang="en-US" sz="2400" dirty="0" smtClean="0"/>
              <a:t>Are income and spending correlated?</a:t>
            </a:r>
          </a:p>
          <a:p>
            <a:pPr algn="ctr"/>
            <a:r>
              <a:rPr lang="en-US" sz="2400" dirty="0" err="1" smtClean="0"/>
              <a:t>Er</a:t>
            </a:r>
            <a:r>
              <a:rPr lang="en-US" sz="2400" dirty="0" smtClean="0"/>
              <a:t>, no.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Enough!  I scoff at your puny analysis.</a:t>
            </a:r>
          </a:p>
          <a:p>
            <a:pPr algn="ctr"/>
            <a:r>
              <a:rPr lang="en-US" sz="3600" dirty="0" smtClean="0"/>
              <a:t>Stand aside and let me try! </a:t>
            </a:r>
            <a:r>
              <a:rPr lang="en-US" sz="3600" dirty="0" smtClean="0">
                <a:sym typeface="Wingdings" panose="05000000000000000000" pitchFamily="2" charset="2"/>
              </a:rPr>
              <a:t></a:t>
            </a:r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41" y="1987029"/>
            <a:ext cx="3724275" cy="2000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684" y="4831307"/>
            <a:ext cx="368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Let's look at the handout for hour 2…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Code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4" y="1275708"/>
            <a:ext cx="4277485" cy="4088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92" y="1275708"/>
            <a:ext cx="3939810" cy="5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1" y="2102908"/>
            <a:ext cx="2219325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42" y="2102908"/>
            <a:ext cx="2000250" cy="3295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9" y="2102908"/>
            <a:ext cx="2143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10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Resources – Cheat 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914400"/>
            <a:ext cx="364045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95" y="914400"/>
            <a:ext cx="364045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6" y="3886200"/>
            <a:ext cx="364045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295" y="3886200"/>
            <a:ext cx="364045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19" y="2651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Appendix: </a:t>
            </a:r>
            <a:br>
              <a:rPr lang="en-US" sz="6000" dirty="0" smtClean="0"/>
            </a:br>
            <a:r>
              <a:rPr lang="en-US" sz="6000" dirty="0" smtClean="0"/>
              <a:t>Munging the STAR data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934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To find the data I.R.L., google “</a:t>
            </a:r>
            <a:r>
              <a:rPr lang="en-US" sz="2800" dirty="0" err="1" smtClean="0"/>
              <a:t>california</a:t>
            </a:r>
            <a:r>
              <a:rPr lang="en-US" sz="2800" dirty="0" smtClean="0"/>
              <a:t> star data”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01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Then choose 2013…</a:t>
            </a:r>
            <a:endParaRPr lang="en-US" sz="2800" dirty="0"/>
          </a:p>
        </p:txBody>
      </p:sp>
      <p:sp>
        <p:nvSpPr>
          <p:cNvPr id="4" name="Right Arrow 3"/>
          <p:cNvSpPr/>
          <p:nvPr/>
        </p:nvSpPr>
        <p:spPr>
          <a:xfrm rot="10800000">
            <a:off x="2667514" y="400050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Then choose “Research Files”…</a:t>
            </a:r>
            <a:endParaRPr lang="en-US" sz="2800" dirty="0"/>
          </a:p>
        </p:txBody>
      </p:sp>
      <p:sp>
        <p:nvSpPr>
          <p:cNvPr id="4" name="Right Arrow 3"/>
          <p:cNvSpPr/>
          <p:nvPr/>
        </p:nvSpPr>
        <p:spPr>
          <a:xfrm rot="5400000">
            <a:off x="4496314" y="262890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Download the All Students, comma delimited file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89344" y="591579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3513" y="6089306"/>
            <a:ext cx="3361038" cy="150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1 is a text file editor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94919" y="21384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A-K</a:t>
            </a:r>
          </a:p>
        </p:txBody>
      </p:sp>
    </p:spTree>
    <p:extLst>
      <p:ext uri="{BB962C8B-B14F-4D97-AF65-F5344CB8AC3E}">
        <p14:creationId xmlns:p14="http://schemas.microsoft.com/office/powerpoint/2010/main" val="16511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L-T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the data looks in Excel.  Columns U-Y</a:t>
            </a:r>
          </a:p>
        </p:txBody>
      </p:sp>
    </p:spTree>
    <p:extLst>
      <p:ext uri="{BB962C8B-B14F-4D97-AF65-F5344CB8AC3E}">
        <p14:creationId xmlns:p14="http://schemas.microsoft.com/office/powerpoint/2010/main" val="8261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don't need all those columns.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Here is the list of columns.  The ones we need are in yellow.</a:t>
            </a:r>
          </a:p>
        </p:txBody>
      </p:sp>
    </p:spTree>
    <p:extLst>
      <p:ext uri="{BB962C8B-B14F-4D97-AF65-F5344CB8AC3E}">
        <p14:creationId xmlns:p14="http://schemas.microsoft.com/office/powerpoint/2010/main" val="13377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Here is how we can make a data frame with only the columns we need.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This file has </a:t>
            </a:r>
            <a:r>
              <a:rPr lang="en-US" sz="2400" dirty="0" smtClean="0"/>
              <a:t>data at the County, District, and School Level.</a:t>
            </a:r>
          </a:p>
          <a:p>
            <a:pPr algn="ctr"/>
            <a:r>
              <a:rPr lang="en-US" sz="2400" dirty="0" smtClean="0"/>
              <a:t> Right now, we only want the County level data.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928" y="1143000"/>
            <a:ext cx="4196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filtered view of the data is to the left.</a:t>
            </a:r>
          </a:p>
          <a:p>
            <a:r>
              <a:rPr lang="en-US" dirty="0" smtClean="0"/>
              <a:t>This view shows grade 5, test 7 only.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 a close look at the first two columns.</a:t>
            </a:r>
          </a:p>
          <a:p>
            <a:endParaRPr lang="en-US" dirty="0" smtClean="0"/>
          </a:p>
          <a:p>
            <a:r>
              <a:rPr lang="en-US" dirty="0" smtClean="0"/>
              <a:t>The first row, with county code equal to 0, holds summed totals for everybody.</a:t>
            </a:r>
          </a:p>
          <a:p>
            <a:endParaRPr lang="en-US" dirty="0" smtClean="0"/>
          </a:p>
          <a:p>
            <a:r>
              <a:rPr lang="en-US" dirty="0" smtClean="0"/>
              <a:t>The second row, with county code 1 and district code 0, has the summed totals for district 1 (Alameda).</a:t>
            </a:r>
          </a:p>
          <a:p>
            <a:endParaRPr lang="en-US" dirty="0" smtClean="0"/>
          </a:p>
          <a:p>
            <a:r>
              <a:rPr lang="en-US" dirty="0" smtClean="0"/>
              <a:t>The third row, with county code 1 and district code 10017, has data for a district within Alameda.</a:t>
            </a:r>
          </a:p>
          <a:p>
            <a:endParaRPr lang="en-US" dirty="0"/>
          </a:p>
          <a:p>
            <a:r>
              <a:rPr lang="en-US" dirty="0" smtClean="0"/>
              <a:t>We want county level data only.</a:t>
            </a:r>
          </a:p>
          <a:p>
            <a:endParaRPr lang="en-US" dirty="0"/>
          </a:p>
          <a:p>
            <a:r>
              <a:rPr lang="en-US" dirty="0" smtClean="0"/>
              <a:t>So we want the rows where district equals 0 </a:t>
            </a:r>
            <a:r>
              <a:rPr lang="en-US" i="1" dirty="0" smtClean="0"/>
              <a:t>and </a:t>
            </a:r>
            <a:r>
              <a:rPr lang="en-US" dirty="0" smtClean="0"/>
              <a:t>county does not equal 0.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457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Here is how that district filter looks in Excel.</a:t>
            </a:r>
          </a:p>
          <a:p>
            <a:pPr algn="ctr"/>
            <a:r>
              <a:rPr lang="en-US" sz="2400" dirty="0" smtClean="0"/>
              <a:t>How would we do this in 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Like this.  (Using an index to filter the rows)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Those test IDs are numbers.  Can we get names?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Go here…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0940" y="4800601"/>
            <a:ext cx="2991547" cy="186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66976" y="4645986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 here…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349" y="5305568"/>
            <a:ext cx="2179991" cy="16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53328" y="514151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Panel 2 is a console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106167" y="466335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Notice what it says about Table C, </a:t>
            </a:r>
          </a:p>
          <a:p>
            <a:pPr algn="ctr"/>
            <a:r>
              <a:rPr lang="en-US" sz="2400" dirty="0" smtClean="0"/>
              <a:t>then follow the link as shown…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8107" y="2876265"/>
            <a:ext cx="1337481" cy="167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26609" y="2032378"/>
            <a:ext cx="3791803" cy="151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16851" y="2712208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6040556" y="1860360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Looks promising.  Now scroll down to Table C…</a:t>
            </a:r>
          </a:p>
        </p:txBody>
      </p:sp>
    </p:spTree>
    <p:extLst>
      <p:ext uri="{BB962C8B-B14F-4D97-AF65-F5344CB8AC3E}">
        <p14:creationId xmlns:p14="http://schemas.microsoft.com/office/powerpoint/2010/main" val="1810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Bingo!  We will need this data.  </a:t>
            </a:r>
          </a:p>
          <a:p>
            <a:pPr algn="ctr"/>
            <a:r>
              <a:rPr lang="en-US" sz="2400" dirty="0" smtClean="0"/>
              <a:t>Let's copy and paste it into Excel….</a:t>
            </a:r>
          </a:p>
        </p:txBody>
      </p:sp>
    </p:spTree>
    <p:extLst>
      <p:ext uri="{BB962C8B-B14F-4D97-AF65-F5344CB8AC3E}">
        <p14:creationId xmlns:p14="http://schemas.microsoft.com/office/powerpoint/2010/main" val="32622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There it is.  Now we can save it as a CVS file.</a:t>
            </a:r>
          </a:p>
        </p:txBody>
      </p:sp>
    </p:spTree>
    <p:extLst>
      <p:ext uri="{BB962C8B-B14F-4D97-AF65-F5344CB8AC3E}">
        <p14:creationId xmlns:p14="http://schemas.microsoft.com/office/powerpoint/2010/main" val="1793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Don't forget to change the "Save as type" to CSV.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3351947" y="5176767"/>
            <a:ext cx="92710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We bring the test names into R as a data frame…</a:t>
            </a:r>
          </a:p>
        </p:txBody>
      </p:sp>
    </p:spTree>
    <p:extLst>
      <p:ext uri="{BB962C8B-B14F-4D97-AF65-F5344CB8AC3E}">
        <p14:creationId xmlns:p14="http://schemas.microsoft.com/office/powerpoint/2010/main" val="29259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… and add a column to our </a:t>
            </a:r>
            <a:r>
              <a:rPr lang="en-US" sz="2400" dirty="0" err="1" smtClean="0"/>
              <a:t>dat_county</a:t>
            </a:r>
            <a:r>
              <a:rPr lang="en-US" sz="2400" dirty="0" smtClean="0"/>
              <a:t> data frame.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First, we have to fix a column name: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Then we merge the two data frames:</a:t>
            </a:r>
          </a:p>
        </p:txBody>
      </p:sp>
    </p:spTree>
    <p:extLst>
      <p:ext uri="{BB962C8B-B14F-4D97-AF65-F5344CB8AC3E}">
        <p14:creationId xmlns:p14="http://schemas.microsoft.com/office/powerpoint/2010/main" val="4882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Similarly, we want district names rather than numbers.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 district names are in the second file in the zip 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-3839"/>
            <a:ext cx="7886700" cy="1146840"/>
          </a:xfrm>
          <a:prstGeom prst="rect">
            <a:avLst/>
          </a:prstGeom>
        </p:spPr>
        <p:txBody>
          <a:bodyPr anchor="ctr" anchorCtr="1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Again, this file has too much information </a:t>
            </a:r>
          </a:p>
          <a:p>
            <a:pPr algn="ctr"/>
            <a:r>
              <a:rPr lang="en-US" sz="2400" dirty="0" smtClean="0"/>
              <a:t>(too many columns, too many rows)</a:t>
            </a:r>
          </a:p>
          <a:p>
            <a:pPr algn="ctr"/>
            <a:r>
              <a:rPr lang="en-US" sz="2400" dirty="0" smtClean="0"/>
              <a:t>We extract what we need in R, as follows: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5274</TotalTime>
  <Words>1787</Words>
  <Application>Microsoft Office PowerPoint</Application>
  <PresentationFormat>On-screen Show (4:3)</PresentationFormat>
  <Paragraphs>319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Calibri</vt:lpstr>
      <vt:lpstr>Calibri Light</vt:lpstr>
      <vt:lpstr>Consolas</vt:lpstr>
      <vt:lpstr>Courier New</vt:lpstr>
      <vt:lpstr>Stencil</vt:lpstr>
      <vt:lpstr>Wingdings</vt:lpstr>
      <vt:lpstr>Office Theme</vt:lpstr>
      <vt:lpstr>R In a Hurry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VECTORS</vt:lpstr>
      <vt:lpstr>PowerPoint Presentation</vt:lpstr>
      <vt:lpstr>Data 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 Munging the STAR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In a Hurry</dc:title>
  <dc:creator>Barken, Derren</dc:creator>
  <cp:lastModifiedBy>Barken, Derren</cp:lastModifiedBy>
  <cp:revision>106</cp:revision>
  <dcterms:created xsi:type="dcterms:W3CDTF">2015-02-15T00:49:28Z</dcterms:created>
  <dcterms:modified xsi:type="dcterms:W3CDTF">2015-02-27T21:17:47Z</dcterms:modified>
</cp:coreProperties>
</file>